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7;&#1090;&#1072;&#1078;&#1077;&#1088;&#1089;&#1082;&#1072;&#1103;%20&#1087;&#1083;&#1086;&#1097;&#1072;&#1076;&#1082;&#1072;\3%20&#1096;&#1082;&#1086;&#1083;&#1072;%202015%20&#1080;&#1090;&#1086;&#1075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собственный выбор</c:v>
          </c:tx>
          <c:cat>
            <c:strRef>
              <c:f>итого!$A$4:$A$9</c:f>
              <c:strCache>
                <c:ptCount val="6"/>
                <c:pt idx="0">
                  <c:v>основы информационных технологий</c:v>
                </c:pt>
                <c:pt idx="1">
                  <c:v>повар</c:v>
                </c:pt>
                <c:pt idx="2">
                  <c:v>швея</c:v>
                </c:pt>
                <c:pt idx="3">
                  <c:v>электрогазосварщик</c:v>
                </c:pt>
                <c:pt idx="4">
                  <c:v>Электрик</c:v>
                </c:pt>
                <c:pt idx="5">
                  <c:v>графический дизайн</c:v>
                </c:pt>
              </c:strCache>
            </c:strRef>
          </c:cat>
          <c:val>
            <c:numRef>
              <c:f>итого!$J$4:$J$9</c:f>
              <c:numCache>
                <c:formatCode>0.00</c:formatCode>
                <c:ptCount val="6"/>
                <c:pt idx="0">
                  <c:v>19.277108433734934</c:v>
                </c:pt>
                <c:pt idx="1">
                  <c:v>26.506024096385534</c:v>
                </c:pt>
                <c:pt idx="2">
                  <c:v>2.4096385542168677</c:v>
                </c:pt>
                <c:pt idx="3">
                  <c:v>18.072289156626507</c:v>
                </c:pt>
                <c:pt idx="4">
                  <c:v>4.8192771084337371</c:v>
                </c:pt>
                <c:pt idx="5">
                  <c:v>28.91566265060241</c:v>
                </c:pt>
              </c:numCache>
            </c:numRef>
          </c:val>
        </c:ser>
        <c:ser>
          <c:idx val="1"/>
          <c:order val="1"/>
          <c:tx>
            <c:v>результаты теста</c:v>
          </c:tx>
          <c:cat>
            <c:strRef>
              <c:f>итого!$A$4:$A$9</c:f>
              <c:strCache>
                <c:ptCount val="6"/>
                <c:pt idx="0">
                  <c:v>основы информационных технологий</c:v>
                </c:pt>
                <c:pt idx="1">
                  <c:v>повар</c:v>
                </c:pt>
                <c:pt idx="2">
                  <c:v>швея</c:v>
                </c:pt>
                <c:pt idx="3">
                  <c:v>электрогазосварщик</c:v>
                </c:pt>
                <c:pt idx="4">
                  <c:v>Электрик</c:v>
                </c:pt>
                <c:pt idx="5">
                  <c:v>графический дизайн</c:v>
                </c:pt>
              </c:strCache>
            </c:strRef>
          </c:cat>
          <c:val>
            <c:numRef>
              <c:f>итого!$K$4:$K$9</c:f>
              <c:numCache>
                <c:formatCode>0.00</c:formatCode>
                <c:ptCount val="6"/>
                <c:pt idx="0">
                  <c:v>21.698113207547163</c:v>
                </c:pt>
                <c:pt idx="1">
                  <c:v>25.471698113207548</c:v>
                </c:pt>
                <c:pt idx="2">
                  <c:v>4.7169811320754702</c:v>
                </c:pt>
                <c:pt idx="3">
                  <c:v>14.150943396226419</c:v>
                </c:pt>
                <c:pt idx="4">
                  <c:v>8.4905660377358529</c:v>
                </c:pt>
                <c:pt idx="5">
                  <c:v>25.471698113207548</c:v>
                </c:pt>
              </c:numCache>
            </c:numRef>
          </c:val>
        </c:ser>
        <c:shape val="box"/>
        <c:axId val="61392768"/>
        <c:axId val="61394304"/>
        <c:axId val="0"/>
      </c:bar3DChart>
      <c:catAx>
        <c:axId val="61392768"/>
        <c:scaling>
          <c:orientation val="minMax"/>
        </c:scaling>
        <c:axPos val="b"/>
        <c:tickLblPos val="nextTo"/>
        <c:crossAx val="61394304"/>
        <c:crosses val="autoZero"/>
        <c:auto val="1"/>
        <c:lblAlgn val="ctr"/>
        <c:lblOffset val="100"/>
      </c:catAx>
      <c:valAx>
        <c:axId val="61394304"/>
        <c:scaling>
          <c:orientation val="minMax"/>
        </c:scaling>
        <c:axPos val="l"/>
        <c:majorGridlines/>
        <c:numFmt formatCode="0.00" sourceLinked="1"/>
        <c:tickLblPos val="nextTo"/>
        <c:crossAx val="613927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1 этап мониторинга предметно-профессиональных компетенций</c:v>
                </c:pt>
              </c:strCache>
            </c:strRef>
          </c:tx>
          <c:cat>
            <c:strRef>
              <c:f>Лист1!$B$1:$C$1</c:f>
              <c:strCache>
                <c:ptCount val="2"/>
                <c:pt idx="0">
                  <c:v>средний балл навыков</c:v>
                </c:pt>
                <c:pt idx="1">
                  <c:v>средний балл знаний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>
                  <c:v>4.5999999999999996</c:v>
                </c:pt>
                <c:pt idx="1">
                  <c:v>6.2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этап мониторинга предметно-профессиональных компетенций</c:v>
                </c:pt>
              </c:strCache>
            </c:strRef>
          </c:tx>
          <c:cat>
            <c:strRef>
              <c:f>Лист1!$B$1:$C$1</c:f>
              <c:strCache>
                <c:ptCount val="2"/>
                <c:pt idx="0">
                  <c:v>средний балл навыков</c:v>
                </c:pt>
                <c:pt idx="1">
                  <c:v>средний балл знаний</c:v>
                </c:pt>
              </c:strCache>
            </c:strRef>
          </c:cat>
          <c:val>
            <c:numRef>
              <c:f>Лист1!$B$3:$C$3</c:f>
              <c:numCache>
                <c:formatCode>General</c:formatCode>
                <c:ptCount val="2"/>
                <c:pt idx="0">
                  <c:v>7.6</c:v>
                </c:pt>
                <c:pt idx="1">
                  <c:v>8.2000000000000011</c:v>
                </c:pt>
              </c:numCache>
            </c:numRef>
          </c:val>
        </c:ser>
        <c:axId val="61822464"/>
        <c:axId val="61824000"/>
      </c:barChart>
      <c:catAx>
        <c:axId val="61822464"/>
        <c:scaling>
          <c:orientation val="minMax"/>
        </c:scaling>
        <c:axPos val="b"/>
        <c:tickLblPos val="nextTo"/>
        <c:crossAx val="61824000"/>
        <c:crosses val="autoZero"/>
        <c:auto val="1"/>
        <c:lblAlgn val="ctr"/>
        <c:lblOffset val="100"/>
      </c:catAx>
      <c:valAx>
        <c:axId val="61824000"/>
        <c:scaling>
          <c:orientation val="minMax"/>
        </c:scaling>
        <c:axPos val="l"/>
        <c:majorGridlines/>
        <c:numFmt formatCode="General" sourceLinked="1"/>
        <c:tickLblPos val="nextTo"/>
        <c:crossAx val="61822464"/>
        <c:crosses val="autoZero"/>
        <c:crossBetween val="between"/>
      </c:valAx>
    </c:plotArea>
    <c:legend>
      <c:legendPos val="r"/>
      <c:layout/>
      <c:txPr>
        <a:bodyPr/>
        <a:lstStyle/>
        <a:p>
          <a:pPr rtl="0">
            <a:defRPr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15"/>
          <c:dLbls>
            <c:showCatName val="1"/>
            <c:showPercent val="1"/>
          </c:dLbls>
          <c:cat>
            <c:strRef>
              <c:f>Лист2!$A$3:$A$10</c:f>
              <c:strCache>
                <c:ptCount val="8"/>
                <c:pt idx="0">
                  <c:v>1) продолжить обучение в школе;</c:v>
                </c:pt>
                <c:pt idx="1">
                  <c:v>2) продолжить обучение в профильных 10–11 классах;</c:v>
                </c:pt>
                <c:pt idx="2">
                  <c:v>3) учиться экстерном;</c:v>
                </c:pt>
                <c:pt idx="3">
                  <c:v>4) учиться в вечерней школе;</c:v>
                </c:pt>
                <c:pt idx="4">
                  <c:v>5) продолжить обучение в Заринском политехническом техникуме.</c:v>
                </c:pt>
                <c:pt idx="5">
                  <c:v>5) продолжить обучение в другом колледже, техникуме;</c:v>
                </c:pt>
                <c:pt idx="6">
                  <c:v>6) работать, на работе овладеть профессией;</c:v>
                </c:pt>
                <c:pt idx="7">
                  <c:v>7) пока не знаю.</c:v>
                </c:pt>
              </c:strCache>
            </c:strRef>
          </c:cat>
          <c:val>
            <c:numRef>
              <c:f>Лист2!$J$3:$J$10</c:f>
              <c:numCache>
                <c:formatCode>General</c:formatCode>
                <c:ptCount val="8"/>
                <c:pt idx="0">
                  <c:v>19</c:v>
                </c:pt>
                <c:pt idx="1">
                  <c:v>16</c:v>
                </c:pt>
                <c:pt idx="2">
                  <c:v>0</c:v>
                </c:pt>
                <c:pt idx="3">
                  <c:v>0</c:v>
                </c:pt>
                <c:pt idx="4">
                  <c:v>35</c:v>
                </c:pt>
                <c:pt idx="5">
                  <c:v>19</c:v>
                </c:pt>
                <c:pt idx="6">
                  <c:v>7</c:v>
                </c:pt>
                <c:pt idx="7">
                  <c:v>4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7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С какой областью Вы связываете свою будущую профессию?</a:t>
            </a:r>
            <a:endParaRPr lang="ru-RU" dirty="0"/>
          </a:p>
        </c:rich>
      </c:tx>
      <c:layout>
        <c:manualLayout>
          <c:xMode val="edge"/>
          <c:yMode val="edge"/>
          <c:x val="7.520366468622465E-2"/>
          <c:y val="0.13114639683909771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Лист2!$B$14:$B$30</c:f>
              <c:strCache>
                <c:ptCount val="17"/>
                <c:pt idx="0">
                  <c:v>Техника, производство, материальные технологии</c:v>
                </c:pt>
                <c:pt idx="1">
                  <c:v>Информационные техника и технологии</c:v>
                </c:pt>
                <c:pt idx="2">
                  <c:v>Медицина</c:v>
                </c:pt>
                <c:pt idx="3">
                  <c:v>Строительство</c:v>
                </c:pt>
                <c:pt idx="4">
                  <c:v>Транспорт</c:v>
                </c:pt>
                <c:pt idx="5">
                  <c:v>Торговля</c:v>
                </c:pt>
                <c:pt idx="6">
                  <c:v>Сервис, обслуживание населения, услуги</c:v>
                </c:pt>
                <c:pt idx="7">
                  <c:v>Педагогика</c:v>
                </c:pt>
                <c:pt idx="8">
                  <c:v>Экономика, организация и управление</c:v>
                </c:pt>
                <c:pt idx="9">
                  <c:v>Армия, полиция</c:v>
                </c:pt>
                <c:pt idx="10">
                  <c:v>Право, юриспруденция</c:v>
                </c:pt>
                <c:pt idx="11">
                  <c:v>Психология</c:v>
                </c:pt>
                <c:pt idx="12">
                  <c:v>Искусство</c:v>
                </c:pt>
                <c:pt idx="13">
                  <c:v>Фундаментальная наука</c:v>
                </c:pt>
                <c:pt idx="14">
                  <c:v>Литература, история</c:v>
                </c:pt>
                <c:pt idx="15">
                  <c:v>Другое</c:v>
                </c:pt>
                <c:pt idx="16">
                  <c:v>Пока не знаю</c:v>
                </c:pt>
              </c:strCache>
            </c:strRef>
          </c:cat>
          <c:val>
            <c:numRef>
              <c:f>Лист2!$C$14:$C$30</c:f>
              <c:numCache>
                <c:formatCode>General</c:formatCode>
                <c:ptCount val="17"/>
                <c:pt idx="0">
                  <c:v>14</c:v>
                </c:pt>
                <c:pt idx="1">
                  <c:v>16</c:v>
                </c:pt>
                <c:pt idx="2">
                  <c:v>2</c:v>
                </c:pt>
                <c:pt idx="3">
                  <c:v>6</c:v>
                </c:pt>
                <c:pt idx="4">
                  <c:v>4</c:v>
                </c:pt>
                <c:pt idx="6">
                  <c:v>12</c:v>
                </c:pt>
                <c:pt idx="8">
                  <c:v>4</c:v>
                </c:pt>
                <c:pt idx="9">
                  <c:v>7</c:v>
                </c:pt>
                <c:pt idx="10">
                  <c:v>4</c:v>
                </c:pt>
                <c:pt idx="16">
                  <c:v>31</c:v>
                </c:pt>
              </c:numCache>
            </c:numRef>
          </c:val>
        </c:ser>
        <c:dLbls>
          <c:showVal val="1"/>
        </c:dLbls>
        <c:shape val="box"/>
        <c:axId val="62213504"/>
        <c:axId val="62223488"/>
        <c:axId val="0"/>
      </c:bar3DChart>
      <c:catAx>
        <c:axId val="62213504"/>
        <c:scaling>
          <c:orientation val="minMax"/>
        </c:scaling>
        <c:axPos val="b"/>
        <c:majorTickMark val="none"/>
        <c:tickLblPos val="nextTo"/>
        <c:crossAx val="62223488"/>
        <c:crosses val="autoZero"/>
        <c:auto val="1"/>
        <c:lblAlgn val="ctr"/>
        <c:lblOffset val="100"/>
      </c:catAx>
      <c:valAx>
        <c:axId val="62223488"/>
        <c:scaling>
          <c:orientation val="minMax"/>
        </c:scaling>
        <c:delete val="1"/>
        <c:axPos val="l"/>
        <c:numFmt formatCode="General" sourceLinked="1"/>
        <c:tickLblPos val="none"/>
        <c:crossAx val="62213504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4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Лист2!$B$34:$B$46</c:f>
              <c:strCache>
                <c:ptCount val="13"/>
                <c:pt idx="0">
                  <c:v>Будущая профессия, которую Вы уже окончательно выбрали для себя</c:v>
                </c:pt>
                <c:pt idx="1">
                  <c:v>Желание продолжить обучение в конкретном профессиональном учебном заведении</c:v>
                </c:pt>
                <c:pt idx="2">
                  <c:v>Профессии родителей</c:v>
                </c:pt>
                <c:pt idx="3">
                  <c:v>Школьные предметы, которыми бы Вы хотели</c:v>
                </c:pt>
                <c:pt idx="4">
                  <c:v>углубленно заниматься</c:v>
                </c:pt>
                <c:pt idx="5">
                  <c:v>Художественная литература, кино- и видео-</c:v>
                </c:pt>
                <c:pt idx="6">
                  <c:v>фильмы, СМИ</c:v>
                </c:pt>
                <c:pt idx="7">
                  <c:v>Собственный практический опыт профессиональной работы</c:v>
                </c:pt>
                <c:pt idx="8">
                  <c:v>Примеры и опыт друзей, знакомых</c:v>
                </c:pt>
                <c:pt idx="9">
                  <c:v>Советы родителей или других родственников</c:v>
                </c:pt>
                <c:pt idx="10">
                  <c:v>Рекомендации учителей</c:v>
                </c:pt>
                <c:pt idx="11">
                  <c:v>Дополнительное  образование</c:v>
                </c:pt>
                <c:pt idx="12">
                  <c:v>Пока ничего не повлияло, выбор не сделан</c:v>
                </c:pt>
              </c:strCache>
            </c:strRef>
          </c:cat>
          <c:val>
            <c:numRef>
              <c:f>Лист2!$C$34:$C$46</c:f>
              <c:numCache>
                <c:formatCode>General</c:formatCode>
                <c:ptCount val="13"/>
                <c:pt idx="0">
                  <c:v>12</c:v>
                </c:pt>
                <c:pt idx="1">
                  <c:v>18</c:v>
                </c:pt>
                <c:pt idx="2">
                  <c:v>5</c:v>
                </c:pt>
                <c:pt idx="3">
                  <c:v>7</c:v>
                </c:pt>
                <c:pt idx="7">
                  <c:v>16</c:v>
                </c:pt>
                <c:pt idx="8">
                  <c:v>4</c:v>
                </c:pt>
                <c:pt idx="9">
                  <c:v>18</c:v>
                </c:pt>
                <c:pt idx="10">
                  <c:v>6</c:v>
                </c:pt>
                <c:pt idx="12">
                  <c:v>18</c:v>
                </c:pt>
              </c:numCache>
            </c:numRef>
          </c:val>
        </c:ser>
        <c:dLbls>
          <c:showVal val="1"/>
        </c:dLbls>
        <c:gapWidth val="75"/>
        <c:shape val="cylinder"/>
        <c:axId val="62069760"/>
        <c:axId val="62083840"/>
        <c:axId val="0"/>
      </c:bar3DChart>
      <c:catAx>
        <c:axId val="620697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2083840"/>
        <c:crosses val="autoZero"/>
        <c:auto val="1"/>
        <c:lblAlgn val="ctr"/>
        <c:lblOffset val="100"/>
      </c:catAx>
      <c:valAx>
        <c:axId val="62083840"/>
        <c:scaling>
          <c:orientation val="minMax"/>
        </c:scaling>
        <c:axPos val="l"/>
        <c:numFmt formatCode="General" sourceLinked="1"/>
        <c:majorTickMark val="none"/>
        <c:tickLblPos val="nextTo"/>
        <c:crossAx val="620697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strRef>
              <c:f>Лист2!$P$47</c:f>
              <c:strCache>
                <c:ptCount val="1"/>
                <c:pt idx="0">
                  <c:v>1 этап мониторинга</c:v>
                </c:pt>
              </c:strCache>
            </c:strRef>
          </c:tx>
          <c:cat>
            <c:strRef>
              <c:f>Лист2!$O$48:$O$50</c:f>
              <c:strCache>
                <c:ptCount val="3"/>
                <c:pt idx="0">
                  <c:v>швея</c:v>
                </c:pt>
                <c:pt idx="1">
                  <c:v>кондитер</c:v>
                </c:pt>
                <c:pt idx="2">
                  <c:v>электромонтер</c:v>
                </c:pt>
              </c:strCache>
            </c:strRef>
          </c:cat>
          <c:val>
            <c:numRef>
              <c:f>Лист2!$P$48:$P$50</c:f>
              <c:numCache>
                <c:formatCode>General</c:formatCode>
                <c:ptCount val="3"/>
                <c:pt idx="0">
                  <c:v>5.2</c:v>
                </c:pt>
                <c:pt idx="1">
                  <c:v>6.8</c:v>
                </c:pt>
                <c:pt idx="2">
                  <c:v>6.3</c:v>
                </c:pt>
              </c:numCache>
            </c:numRef>
          </c:val>
        </c:ser>
        <c:ser>
          <c:idx val="1"/>
          <c:order val="1"/>
          <c:tx>
            <c:strRef>
              <c:f>Лист2!$Q$47</c:f>
              <c:strCache>
                <c:ptCount val="1"/>
                <c:pt idx="0">
                  <c:v>2 этап мониторинга</c:v>
                </c:pt>
              </c:strCache>
            </c:strRef>
          </c:tx>
          <c:cat>
            <c:strRef>
              <c:f>Лист2!$O$48:$O$50</c:f>
              <c:strCache>
                <c:ptCount val="3"/>
                <c:pt idx="0">
                  <c:v>швея</c:v>
                </c:pt>
                <c:pt idx="1">
                  <c:v>кондитер</c:v>
                </c:pt>
                <c:pt idx="2">
                  <c:v>электромонтер</c:v>
                </c:pt>
              </c:strCache>
            </c:strRef>
          </c:cat>
          <c:val>
            <c:numRef>
              <c:f>Лист2!$Q$48:$Q$50</c:f>
              <c:numCache>
                <c:formatCode>General</c:formatCode>
                <c:ptCount val="3"/>
                <c:pt idx="0">
                  <c:v>7.4</c:v>
                </c:pt>
                <c:pt idx="1">
                  <c:v>8.6</c:v>
                </c:pt>
                <c:pt idx="2">
                  <c:v>9.3000000000000007</c:v>
                </c:pt>
              </c:numCache>
            </c:numRef>
          </c:val>
        </c:ser>
        <c:marker val="1"/>
        <c:axId val="62098816"/>
        <c:axId val="62112896"/>
      </c:lineChart>
      <c:catAx>
        <c:axId val="62098816"/>
        <c:scaling>
          <c:orientation val="minMax"/>
        </c:scaling>
        <c:axPos val="b"/>
        <c:tickLblPos val="nextTo"/>
        <c:crossAx val="62112896"/>
        <c:crosses val="autoZero"/>
        <c:auto val="1"/>
        <c:lblAlgn val="ctr"/>
        <c:lblOffset val="100"/>
      </c:catAx>
      <c:valAx>
        <c:axId val="62112896"/>
        <c:scaling>
          <c:orientation val="minMax"/>
        </c:scaling>
        <c:axPos val="l"/>
        <c:majorGridlines/>
        <c:numFmt formatCode="General" sourceLinked="1"/>
        <c:tickLblPos val="nextTo"/>
        <c:crossAx val="620988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9904AD-3138-4E68-8C68-AF37DA5859B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09D0AA4-AC11-491C-8589-0BB1A0C00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04AD-3138-4E68-8C68-AF37DA5859B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D0AA4-AC11-491C-8589-0BB1A0C00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04AD-3138-4E68-8C68-AF37DA5859B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D0AA4-AC11-491C-8589-0BB1A0C00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04AD-3138-4E68-8C68-AF37DA5859B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D0AA4-AC11-491C-8589-0BB1A0C00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04AD-3138-4E68-8C68-AF37DA5859B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D0AA4-AC11-491C-8589-0BB1A0C00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04AD-3138-4E68-8C68-AF37DA5859B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D0AA4-AC11-491C-8589-0BB1A0C00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9904AD-3138-4E68-8C68-AF37DA5859B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9D0AA4-AC11-491C-8589-0BB1A0C005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9904AD-3138-4E68-8C68-AF37DA5859B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09D0AA4-AC11-491C-8589-0BB1A0C00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04AD-3138-4E68-8C68-AF37DA5859B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D0AA4-AC11-491C-8589-0BB1A0C00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04AD-3138-4E68-8C68-AF37DA5859B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D0AA4-AC11-491C-8589-0BB1A0C00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04AD-3138-4E68-8C68-AF37DA5859B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D0AA4-AC11-491C-8589-0BB1A0C00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9904AD-3138-4E68-8C68-AF37DA5859B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09D0AA4-AC11-491C-8589-0BB1A0C00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file:///E:\&#1057;&#1090;&#1072;&#1078;&#1077;&#1088;&#1089;&#1082;&#1072;&#1103;%20&#1087;&#1083;&#1086;&#1097;&#1072;&#1076;&#1082;&#1072;\&#1052;&#1077;&#1090;&#1086;&#1076;&#1080;&#1095;&#1077;&#1089;&#1082;&#1080;&#1077;%20&#1084;&#1072;&#1090;&#1077;&#1088;&#1080;&#1072;&#1083;&#1099;%20&#1087;&#1086;%20&#1087;&#1089;&#1080;&#1093;&#1086;&#1083;&#1086;&#1075;&#1080;&#1095;&#1077;&#1089;&#1082;&#1086;&#1084;&#1091;%20&#1089;&#1086;&#1087;&#1088;&#1086;&#1074;&#1086;&#1078;&#1076;&#1077;&#1085;&#1080;&#1102;\&#1059;&#1074;&#1072;&#1078;&#1072;&#1077;&#1084;&#1099;&#1081;%20&#1076;&#1077;&#1074;&#1103;&#1090;&#1080;&#1082;&#1083;&#1072;&#1089;&#1089;&#1085;&#1080;&#1082;%20&#1072;&#1085;&#1082;&#1077;&#1090;&#1072;%20&#1076;&#1083;&#1103;%20&#1082;&#1091;&#1088;&#1089;&#1072;&#1085;&#1090;&#1086;&#1074;.docx" TargetMode="External"/><Relationship Id="rId2" Type="http://schemas.openxmlformats.org/officeDocument/2006/relationships/hyperlink" Target="file:///E:\&#1057;&#1090;&#1072;&#1078;&#1077;&#1088;&#1089;&#1082;&#1072;&#1103;%20&#1087;&#1083;&#1086;&#1097;&#1072;&#1076;&#1082;&#1072;\&#1052;&#1077;&#1090;&#1086;&#1076;&#1080;&#1095;&#1077;&#1089;&#1082;&#1080;&#1077;%20&#1084;&#1072;&#1090;&#1077;&#1088;&#1080;&#1072;&#1083;&#1099;%20&#1087;&#1086;%20&#1087;&#1089;&#1080;&#1093;&#1086;&#1083;&#1086;&#1075;&#1080;&#1095;&#1077;&#1089;&#1082;&#1086;&#1084;&#1091;%20&#1089;&#1086;&#1087;&#1088;&#1086;&#1074;&#1086;&#1078;&#1076;&#1077;&#1085;&#1080;&#1102;\&#1050;&#1072;&#1088;&#1090;&#1072;%20&#1087;&#1088;&#1086;&#1092;&#1077;&#1089;&#1089;&#1080;&#1086;&#1085;&#1072;&#1083;&#1100;&#1085;&#1099;&#1093;%20&#1082;&#1086;&#1084;&#1087;&#1077;&#1090;&#1077;&#1085;&#1094;&#1080;&#1081;%20&#1082;&#1086;&#1085;&#1076;&#1080;&#1090;&#1077;&#1088;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E:\&#1057;&#1090;&#1072;&#1078;&#1077;&#1088;&#1089;&#1082;&#1072;&#1103;%20&#1087;&#1083;&#1086;&#1097;&#1072;&#1076;&#1082;&#1072;\&#1052;&#1077;&#1090;&#1086;&#1076;&#1080;&#1095;&#1077;&#1089;&#1082;&#1080;&#1077;%20&#1084;&#1072;&#1090;&#1077;&#1088;&#1080;&#1072;&#1083;&#1099;%20&#1087;&#1086;%20&#1087;&#1089;&#1080;&#1093;&#1086;&#1083;&#1086;&#1075;&#1080;&#1095;&#1077;&#1089;&#1082;&#1086;&#1084;&#1091;%20&#1089;&#1086;&#1087;&#1088;&#1086;&#1074;&#1086;&#1078;&#1076;&#1077;&#1085;&#1080;&#1102;\&#1050;&#1072;&#1088;&#1090;&#1072;%20&#1080;&#1085;&#1090;&#1077;&#1088;&#1077;&#1089;&#1086;&#1074;%20&#1076;&#1083;&#1103;%20&#1082;&#1091;&#1088;&#1089;&#1072;&#1085;&#1090;&#1086;&#1074;.docx" TargetMode="External"/><Relationship Id="rId2" Type="http://schemas.openxmlformats.org/officeDocument/2006/relationships/hyperlink" Target="file:///E:\&#1057;&#1090;&#1072;&#1078;&#1077;&#1088;&#1089;&#1082;&#1072;&#1103;%20&#1087;&#1083;&#1086;&#1097;&#1072;&#1076;&#1082;&#1072;\&#1052;&#1077;&#1090;&#1086;&#1076;&#1080;&#1095;&#1077;&#1089;&#1082;&#1080;&#1077;%20&#1084;&#1072;&#1090;&#1077;&#1088;&#1080;&#1072;&#1083;&#1099;%20&#1087;&#1086;%20&#1087;&#1089;&#1080;&#1093;&#1086;&#1083;&#1086;&#1075;&#1080;&#1095;&#1077;&#1089;&#1082;&#1086;&#1084;&#1091;%20&#1089;&#1086;&#1087;&#1088;&#1086;&#1074;&#1086;&#1078;&#1076;&#1077;&#1085;&#1080;&#1102;\&#1052;&#1086;&#1090;&#1080;&#1074;&#1099;%20&#1074;&#1099;&#1073;&#1086;&#1088;&#1072;%20&#1087;&#1088;&#1086;&#1092;&#1077;&#1089;&#1089;&#1080;&#1080;%20&#1054;&#1074;&#1095;&#1072;&#1088;&#1086;&#1074;&#1072;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00024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dirty="0" smtClean="0"/>
              <a:t>Психологическое сопровождение на всех этапах реализации программы </a:t>
            </a:r>
            <a:r>
              <a:rPr lang="ru-RU" sz="3600" dirty="0" err="1" smtClean="0"/>
              <a:t>предпрофильной</a:t>
            </a:r>
            <a:r>
              <a:rPr lang="ru-RU" sz="3600" dirty="0" smtClean="0"/>
              <a:t> подготовки и профильного обучения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Зыбина Оксана Владимировна, педагог-психолог </a:t>
            </a:r>
          </a:p>
          <a:p>
            <a:r>
              <a:rPr lang="ru-RU" dirty="0" err="1" smtClean="0"/>
              <a:t>Заринский</a:t>
            </a:r>
            <a:r>
              <a:rPr lang="ru-RU" dirty="0" smtClean="0"/>
              <a:t> политехнический техникум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Содержание психологического сопровождения на этапе обучения</a:t>
            </a:r>
            <a:endParaRPr lang="ru-RU" sz="28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Учащиеся</a:t>
            </a:r>
          </a:p>
          <a:p>
            <a:r>
              <a:rPr lang="ru-RU" dirty="0" smtClean="0"/>
              <a:t>Диагностика</a:t>
            </a:r>
          </a:p>
          <a:p>
            <a:pPr lvl="1"/>
            <a:r>
              <a:rPr lang="ru-RU" dirty="0" smtClean="0"/>
              <a:t>Карта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предметно-профессиональных компетенций</a:t>
            </a:r>
          </a:p>
          <a:p>
            <a:pPr lvl="1"/>
            <a:r>
              <a:rPr lang="ru-RU" dirty="0" smtClean="0"/>
              <a:t>Модифицированная анкета по жизненному и профессиональному самоопределению учащихся (П. С. </a:t>
            </a:r>
            <a:r>
              <a:rPr lang="ru-RU" dirty="0" err="1" smtClean="0"/>
              <a:t>Лернер</a:t>
            </a:r>
            <a:r>
              <a:rPr lang="ru-RU" dirty="0" smtClean="0"/>
              <a:t>, Н. Ф. Родичев)</a:t>
            </a:r>
          </a:p>
          <a:p>
            <a:r>
              <a:rPr lang="ru-RU" dirty="0" smtClean="0"/>
              <a:t>Индивидуальное </a:t>
            </a:r>
            <a:r>
              <a:rPr lang="ru-RU" dirty="0" err="1" smtClean="0"/>
              <a:t>профконсультирование</a:t>
            </a:r>
            <a:r>
              <a:rPr lang="ru-RU" dirty="0" smtClean="0"/>
              <a:t> по запросу</a:t>
            </a:r>
          </a:p>
          <a:p>
            <a:pPr lvl="1">
              <a:buNone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Родители</a:t>
            </a:r>
          </a:p>
          <a:p>
            <a:r>
              <a:rPr lang="ru-RU" dirty="0" smtClean="0"/>
              <a:t>Индивидуальное </a:t>
            </a:r>
            <a:r>
              <a:rPr lang="ru-RU" dirty="0" err="1" smtClean="0"/>
              <a:t>профконсультирование</a:t>
            </a:r>
            <a:r>
              <a:rPr lang="ru-RU" dirty="0" smtClean="0"/>
              <a:t> по запросу</a:t>
            </a:r>
          </a:p>
          <a:p>
            <a:endParaRPr lang="ru-RU" dirty="0"/>
          </a:p>
        </p:txBody>
      </p:sp>
      <p:sp>
        <p:nvSpPr>
          <p:cNvPr id="4" name="Управляющая кнопка: документ 3">
            <a:hlinkClick r:id="rId2" action="ppaction://hlinkfile" highlightClick="1"/>
          </p:cNvPr>
          <p:cNvSpPr/>
          <p:nvPr/>
        </p:nvSpPr>
        <p:spPr>
          <a:xfrm>
            <a:off x="571472" y="3214686"/>
            <a:ext cx="360040" cy="42862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кумент 4">
            <a:hlinkClick r:id="rId3" action="ppaction://hlinkfile" highlightClick="1"/>
          </p:cNvPr>
          <p:cNvSpPr/>
          <p:nvPr/>
        </p:nvSpPr>
        <p:spPr>
          <a:xfrm>
            <a:off x="571472" y="4071942"/>
            <a:ext cx="357190" cy="43090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714356"/>
            <a:ext cx="1938334" cy="242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Результат: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Созданы условия для развития познавательных и профессиональных интересов учащихся,</a:t>
            </a:r>
          </a:p>
          <a:p>
            <a:r>
              <a:rPr lang="ru-RU" dirty="0" smtClean="0"/>
              <a:t> оказана помощь в социализации учащихся в условиях выбранной индивидуальной образовательной траектории.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Результаты мониторинга предметно-профессиональных компетенций</a:t>
            </a:r>
            <a:endParaRPr lang="ru-RU" sz="32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857224" y="2071678"/>
          <a:ext cx="7200800" cy="4307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/>
          <a:lstStyle/>
          <a:p>
            <a:r>
              <a:rPr lang="ru-RU" dirty="0" smtClean="0"/>
              <a:t>Результаты анкетирования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32511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1.       Как вы собираетесь продолжить свое образование после окончания 9 класса?</a:t>
            </a:r>
            <a:endParaRPr lang="ru-RU" sz="24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42910" y="2714620"/>
          <a:ext cx="7500990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39552" y="404664"/>
          <a:ext cx="813690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Какие факторы оказали влияние на выбор Вами области будущей профессиональной деятельности и/или профильных 10–11 классов?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412776"/>
          <a:ext cx="889248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Динамика соответствия ожиданий от обучения действительности </a:t>
            </a:r>
            <a:endParaRPr lang="ru-RU" sz="28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23528" y="2057400"/>
          <a:ext cx="7920880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314" name="AutoShape 2" descr="&amp;Scy;&amp;pcy;&amp;acy;&amp;scy;&amp;icy;&amp;bcy;&amp;ocy; &amp;zcy;&amp;acy; &amp;vcy;&amp;ncy;&amp;icy;&amp;mcy;&amp;acy;&amp;ncy;&amp;icy;&amp;iecy;: 62 &amp;kcy;&amp;acy;&amp;rcy;&amp;tcy;&amp;icy;&amp;ncy;&amp;kcy;&amp;icy; &amp;dcy;&amp;lcy;&amp;yacy; &amp;pcy;&amp;rcy;&amp;iecy;&amp;zcy;&amp;iecy;&amp;ncy;&amp;tcy;&amp;acy;&amp;tscy;&amp;icy;&amp;icy;"/>
          <p:cNvSpPr>
            <a:spLocks noChangeAspect="1" noChangeArrowheads="1"/>
          </p:cNvSpPr>
          <p:nvPr/>
        </p:nvSpPr>
        <p:spPr bwMode="auto">
          <a:xfrm>
            <a:off x="155575" y="-3290888"/>
            <a:ext cx="9144000" cy="685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314" name="AutoShape 2" descr="https://i.pinimg.com/736x/0c/2d/85/0c2d850455750d11462f42791446722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545" y="0"/>
            <a:ext cx="9191545" cy="6857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Конвенции профильного обучения указано, что «реализация идеи профильного обучения на старшей ступени ставит выпускника основной ступени перед необходимостью совершения ответственного выбора - предварительного самоопределения в отношении профилирующего направления собственной деятельности»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142984"/>
            <a:ext cx="5143536" cy="51435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Суть </a:t>
            </a:r>
            <a:r>
              <a:rPr lang="ru-RU" dirty="0" err="1" smtClean="0"/>
              <a:t>предпрофильной</a:t>
            </a:r>
            <a:r>
              <a:rPr lang="ru-RU" dirty="0" smtClean="0"/>
              <a:t> подготовки и профильного обучения - создать образовательное пространство, способствующее самоопределению учащихся, дальнейшему выстраиванию своей индивидуальной образовательной траектории.</a:t>
            </a:r>
          </a:p>
          <a:p>
            <a:endParaRPr lang="ru-RU" dirty="0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2214554"/>
            <a:ext cx="3121025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Целью деятельности психолога в условиях реализации программы </a:t>
            </a:r>
            <a:r>
              <a:rPr lang="ru-RU" sz="2400" dirty="0" err="1" smtClean="0"/>
              <a:t>предпрофильной</a:t>
            </a:r>
            <a:r>
              <a:rPr lang="ru-RU" sz="2400" dirty="0" smtClean="0"/>
              <a:t> подготовки и профильного обучения является:</a:t>
            </a:r>
            <a:endParaRPr lang="ru-RU" sz="24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формирование у учащихся внутренней готовности к осознанному выбору, самостоятельному планированию, реализации перспектив саморазвития, профессиональному самоопределению</a:t>
            </a:r>
          </a:p>
          <a:p>
            <a:pPr>
              <a:buNone/>
            </a:pPr>
            <a:r>
              <a:rPr lang="ru-RU" sz="3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Задачи:</a:t>
            </a:r>
          </a:p>
          <a:p>
            <a:r>
              <a:rPr lang="ru-RU" dirty="0" smtClean="0"/>
              <a:t>выявлять интересы, склонности, способности учащихся,</a:t>
            </a:r>
          </a:p>
          <a:p>
            <a:r>
              <a:rPr lang="ru-RU" dirty="0" smtClean="0"/>
              <a:t>формировать способность принимать альтернативное решение и делать ответственный выбор профиля обучения,</a:t>
            </a:r>
          </a:p>
          <a:p>
            <a:r>
              <a:rPr lang="ru-RU" dirty="0" smtClean="0"/>
              <a:t>развивать познавательные и профессиональные интересы учащихся,</a:t>
            </a:r>
          </a:p>
          <a:p>
            <a:r>
              <a:rPr lang="ru-RU" dirty="0" smtClean="0"/>
              <a:t> оказывать помощь в социализации учащихся в условиях выбранной индивидуальной образовательной траектории.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Содержание психологического сопровождения на </a:t>
            </a:r>
            <a:r>
              <a:rPr lang="ru-RU" sz="2800" dirty="0" err="1" smtClean="0"/>
              <a:t>профориентационном</a:t>
            </a:r>
            <a:r>
              <a:rPr lang="ru-RU" sz="2800" dirty="0" smtClean="0"/>
              <a:t> этапе</a:t>
            </a:r>
            <a:endParaRPr lang="ru-RU" sz="28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Учащиеся</a:t>
            </a:r>
          </a:p>
          <a:p>
            <a:r>
              <a:rPr lang="ru-RU" dirty="0" smtClean="0"/>
              <a:t>Групповая консультация</a:t>
            </a:r>
          </a:p>
          <a:p>
            <a:r>
              <a:rPr lang="ru-RU" dirty="0" smtClean="0"/>
              <a:t>Диагностика</a:t>
            </a:r>
          </a:p>
          <a:p>
            <a:pPr lvl="1"/>
            <a:r>
              <a:rPr lang="ru-RU" dirty="0" smtClean="0"/>
              <a:t>Карта интересов. Автор – А. Е. </a:t>
            </a:r>
            <a:r>
              <a:rPr lang="ru-RU" dirty="0" err="1" smtClean="0"/>
              <a:t>Голомшток</a:t>
            </a:r>
            <a:r>
              <a:rPr lang="ru-RU" dirty="0" smtClean="0"/>
              <a:t>. В модификации, соответствующей профилю ЗПТ</a:t>
            </a:r>
          </a:p>
          <a:p>
            <a:pPr lvl="1"/>
            <a:r>
              <a:rPr lang="ru-RU" dirty="0" smtClean="0"/>
              <a:t>Мотивы выбора профессии. Модификация Р. В. </a:t>
            </a:r>
            <a:r>
              <a:rPr lang="ru-RU" dirty="0" err="1" smtClean="0"/>
              <a:t>Овчаровой</a:t>
            </a:r>
            <a:r>
              <a:rPr lang="ru-RU" dirty="0" smtClean="0"/>
              <a:t>.</a:t>
            </a:r>
          </a:p>
          <a:p>
            <a:pPr lvl="1">
              <a:buNone/>
            </a:pPr>
            <a:endParaRPr lang="ru-RU" dirty="0" smtClean="0"/>
          </a:p>
          <a:p>
            <a:pPr marL="358775" lvl="1" indent="-246063"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Родители</a:t>
            </a:r>
          </a:p>
          <a:p>
            <a:pPr marL="358775" lvl="1" indent="-246063"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Групповая консультация (родительское собрание)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Управляющая кнопка: документ 3">
            <a:hlinkClick r:id="rId2" action="ppaction://hlinkfile" highlightClick="1"/>
          </p:cNvPr>
          <p:cNvSpPr/>
          <p:nvPr/>
        </p:nvSpPr>
        <p:spPr>
          <a:xfrm>
            <a:off x="571472" y="4357694"/>
            <a:ext cx="357190" cy="42862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кумент 4">
            <a:hlinkClick r:id="rId3" action="ppaction://hlinkfile" highlightClick="1"/>
          </p:cNvPr>
          <p:cNvSpPr/>
          <p:nvPr/>
        </p:nvSpPr>
        <p:spPr>
          <a:xfrm>
            <a:off x="571472" y="3571876"/>
            <a:ext cx="357190" cy="42862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u="sng" dirty="0" smtClean="0"/>
              <a:t>Упражнение по профориентации «Основной мотив твоего выбора»</a:t>
            </a:r>
            <a:endParaRPr lang="ru-RU" sz="28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Цель: определить, что двигает человеком при выборе профессии.</a:t>
            </a:r>
          </a:p>
          <a:p>
            <a:r>
              <a:rPr lang="ru-RU" dirty="0" smtClean="0"/>
              <a:t>Необходимые материалы: распечатка 16 основных мотивов каждому участнику. </a:t>
            </a:r>
          </a:p>
          <a:p>
            <a:r>
              <a:rPr lang="ru-RU" dirty="0" smtClean="0"/>
              <a:t>Ведущий дает задание зачеркнуть 8 из 16 мотивов, которые к тебе меньше всего относятся. У ребят остается 8 мотивов. Ведущий дает задание зачеркнуть 4 мотива, которые в меньшей степени руководят тобой. Потом нужно исключить еще 2 менее важных из четырех. И потом удаляем еще один из двух. </a:t>
            </a:r>
          </a:p>
          <a:p>
            <a:r>
              <a:rPr lang="ru-RU" dirty="0" smtClean="0"/>
              <a:t>Обсуждение: с какими профессиями у вас ассоциируется выбранный мотив, чем он важен лично для вас, как предложенный профиль может помочь реализовать данный мотив.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428868"/>
            <a:ext cx="8115328" cy="357842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Выявлены интересы и склонности учащихся, связанные с профильными направлениями, предлагаемыми в ЗПТ</a:t>
            </a:r>
          </a:p>
          <a:p>
            <a:r>
              <a:rPr lang="ru-RU" sz="2400" dirty="0" smtClean="0"/>
              <a:t>Созданы условия для формирования способности принимать альтернативное решение и делать ответственный выбор профиля обучения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23528" y="642918"/>
          <a:ext cx="8568952" cy="5882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562</TotalTime>
  <Words>442</Words>
  <Application>Microsoft Office PowerPoint</Application>
  <PresentationFormat>Экран (4:3)</PresentationFormat>
  <Paragraphs>47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Психологическое сопровождение на всех этапах реализации программы предпрофильной подготовки и профильного обучения</vt:lpstr>
      <vt:lpstr>Слайд 2</vt:lpstr>
      <vt:lpstr>Слайд 3</vt:lpstr>
      <vt:lpstr>Слайд 4</vt:lpstr>
      <vt:lpstr>Целью деятельности психолога в условиях реализации программы предпрофильной подготовки и профильного обучения является:</vt:lpstr>
      <vt:lpstr>Содержание психологического сопровождения на профориентационном этапе</vt:lpstr>
      <vt:lpstr>Упражнение по профориентации «Основной мотив твоего выбора»</vt:lpstr>
      <vt:lpstr>Результат</vt:lpstr>
      <vt:lpstr>Слайд 9</vt:lpstr>
      <vt:lpstr>Содержание психологического сопровождения на этапе обучения</vt:lpstr>
      <vt:lpstr>Результат:</vt:lpstr>
      <vt:lpstr>Результаты мониторинга предметно-профессиональных компетенций</vt:lpstr>
      <vt:lpstr>Результаты анкетирования</vt:lpstr>
      <vt:lpstr>Слайд 14</vt:lpstr>
      <vt:lpstr>Какие факторы оказали влияние на выбор Вами области будущей профессиональной деятельности и/или профильных 10–11 классов?</vt:lpstr>
      <vt:lpstr>Динамика соответствия ожиданий от обучения действительности </vt:lpstr>
      <vt:lpstr>Слайд 17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Психологическое сопровождение на всех этапах реализации программы предпрофильной подготовки и профильного обучения</dc:title>
  <dc:creator>User</dc:creator>
  <cp:lastModifiedBy>User</cp:lastModifiedBy>
  <cp:revision>61</cp:revision>
  <dcterms:created xsi:type="dcterms:W3CDTF">2019-12-11T05:47:04Z</dcterms:created>
  <dcterms:modified xsi:type="dcterms:W3CDTF">2019-12-12T06:31:59Z</dcterms:modified>
</cp:coreProperties>
</file>